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8" r:id="rId3"/>
    <p:sldId id="261" r:id="rId4"/>
    <p:sldId id="279" r:id="rId5"/>
    <p:sldId id="281" r:id="rId6"/>
    <p:sldId id="286" r:id="rId7"/>
    <p:sldId id="294" r:id="rId8"/>
    <p:sldId id="293" r:id="rId9"/>
    <p:sldId id="280" r:id="rId10"/>
    <p:sldId id="263" r:id="rId11"/>
    <p:sldId id="264" r:id="rId12"/>
    <p:sldId id="265" r:id="rId13"/>
    <p:sldId id="287" r:id="rId14"/>
    <p:sldId id="267" r:id="rId15"/>
    <p:sldId id="269" r:id="rId16"/>
    <p:sldId id="270" r:id="rId17"/>
    <p:sldId id="289" r:id="rId18"/>
    <p:sldId id="288" r:id="rId19"/>
    <p:sldId id="272" r:id="rId20"/>
    <p:sldId id="274" r:id="rId21"/>
    <p:sldId id="276" r:id="rId22"/>
    <p:sldId id="290" r:id="rId23"/>
    <p:sldId id="291" r:id="rId24"/>
    <p:sldId id="277" r:id="rId25"/>
    <p:sldId id="292" r:id="rId26"/>
    <p:sldId id="282" r:id="rId27"/>
    <p:sldId id="284" r:id="rId28"/>
    <p:sldId id="285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9"/>
    <a:srgbClr val="64A3CE"/>
    <a:srgbClr val="C0005B"/>
    <a:srgbClr val="5DB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2B2B-17DE-4A51-B6FE-46F910891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10FDE-A863-48C0-AC53-4F731FB1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CB6B9-B23F-4DE8-AC0A-9B8A50F1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DDEA-FE0C-46D5-835D-10695860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0FB67-65A4-4E81-AC57-DA170839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5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29F0-77A4-4DEE-82A1-733B5333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CEC2A-E32C-4B0F-BE2A-A354CB58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D284-35E2-4742-BCC2-624989B9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5B0A4-9378-4E1D-8434-E6BC9FA5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3366-4EB6-4E43-B0D6-C1E2FE26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0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A9A20-1BEE-4EFA-B351-2CDF49466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BDF22-4E42-49E5-A601-0AF038CC0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A7373-2A6A-42BD-92F4-8DB8DF53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3611-4E1E-44E9-A132-D6A336FC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827D-D304-44B3-9AA0-A647EC53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9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A1A-5A7D-4522-8083-DCE325DB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0586B-AF07-498B-AC93-214A2BD20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386D3-557D-4A5D-B0FD-7372DD95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EA2F-8091-435B-9C2E-6C5D87C4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56C2-EE0C-43C7-9DDF-0602F061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0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BF6A-951E-418F-AFAC-02BE49FF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A2AE-5163-46A6-9911-FDF89FF03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E3AB-C5D9-4448-9F6E-106420EA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FC4E-6CD4-4418-B455-BEE38C72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F1F40-C086-4068-997C-84DBA911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5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805D-36CD-4267-B9B0-9AF1FB26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86FE4-789A-4457-94A0-76C373E06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E764A-C9E3-4008-93C4-7D693595C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4D46C-E124-4ADA-8EAF-962EE686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8A5A-ABE2-4C92-8147-5F245BDA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321E7-9D5D-44FE-A3B4-6C1FA440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2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0442-FED0-4655-9A18-6A123836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52A77-6213-44CD-816B-AB94F8D10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ED3B8-C85A-4AF8-8DA8-6926A34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18B01-A36A-474E-9AB4-61474E501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D383A-1395-4468-83A9-30F5AF28A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D07BA-5E2C-4281-BE2B-62546879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114F7-35C3-4D34-B6BB-0BF89EF2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7D544-3A03-48F4-A066-60252EF8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3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E171-5E54-4404-9147-8D1EEE40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E8290-F5BC-4AD8-9C53-5CBA67E1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8F4A9-2E0F-4580-B529-463B86F4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1A41B-01EF-48FF-86D0-BD590431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34610-15A2-4A3F-9889-A61AA7D8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B9913-F1C1-46F3-9E1D-5830C2E0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9B5C2-1DC9-4937-A87C-70F79808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9754-3DFC-44EE-8144-FCF9B47A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15E00-CD83-4E3C-AA26-8FD893C2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5F233-FCF6-4D2A-9B1E-C44E5CDB5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9DD99-8D2B-4AA9-B198-883CAE88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2F191-90B9-4266-A263-CBC93089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2DA31-3E9C-478A-9A28-4E8329EB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2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9147-8312-4EF4-83ED-69CA3BEB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93A23-0877-4100-961C-276159948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65CB3-96FA-44C9-B140-606677CF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E1E7C-472E-4160-9213-F19625CA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E1D9F-9B82-4213-834A-24ECB6E5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E3F23-1871-4D7A-A57A-4D5F5042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EADC5-68B1-4AE7-B225-0540F75C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46461-1081-447E-A365-21659543B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68A7-801D-4F3A-9C3B-DD310EF67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7905-7109-4A2B-8094-42A4427C7A51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0AF33-6101-440A-88CE-7B9DC6C1D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EF920-32B7-4DC7-9268-6ADC222FC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180B-9EF9-410C-ABEF-4D63DDF5C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cdotocr.@ncdot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business/SmallBusiness/OnTheJobTraining/Pages/default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business/SmallBusiness/OnTheJobTraining/Pages/Register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site/OJT%20Team%20Site/Pages/default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mmjgwrites.wordpres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habibadanyalbarry.wordpress.com/category/humor/page/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JT@ncdot.gov" TargetMode="External"/><Relationship Id="rId7" Type="http://schemas.openxmlformats.org/officeDocument/2006/relationships/hyperlink" Target="mailto:tcmoore@ncdot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nhamilton@ncdot.gov" TargetMode="External"/><Relationship Id="rId5" Type="http://schemas.openxmlformats.org/officeDocument/2006/relationships/hyperlink" Target="mailto:vrpowell@ncdot.gov" TargetMode="External"/><Relationship Id="rId4" Type="http://schemas.openxmlformats.org/officeDocument/2006/relationships/hyperlink" Target="mailto:cdlittle@ncdot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6E071-4393-4232-87F4-5C3F2C9E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976" y="2786316"/>
            <a:ext cx="7678163" cy="150327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On-the-Job Training Program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2020 Contractor Meeting: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Closeout</a:t>
            </a:r>
            <a:br>
              <a:rPr lang="en-US" sz="3200" b="1" dirty="0"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C0005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FDBDE-C3A4-4E15-96B9-8EE2CEB3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084" y="4817953"/>
            <a:ext cx="8151224" cy="1541841"/>
          </a:xfrm>
        </p:spPr>
        <p:txBody>
          <a:bodyPr>
            <a:norm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CIVIL RIGHTS - OJT</a:t>
            </a:r>
          </a:p>
          <a:p>
            <a:pPr algn="l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2754F-B12C-44A4-88F0-3700DA7C6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87" b="41188"/>
          <a:stretch/>
        </p:blipFill>
        <p:spPr>
          <a:xfrm>
            <a:off x="1557686" y="961561"/>
            <a:ext cx="8528954" cy="15032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30481C-F9DF-4232-81EE-CB2B4B4A68AF}"/>
              </a:ext>
            </a:extLst>
          </p:cNvPr>
          <p:cNvCxnSpPr>
            <a:cxnSpLocks/>
          </p:cNvCxnSpPr>
          <p:nvPr/>
        </p:nvCxnSpPr>
        <p:spPr>
          <a:xfrm>
            <a:off x="3620525" y="4591528"/>
            <a:ext cx="5964909" cy="0"/>
          </a:xfrm>
          <a:prstGeom prst="line">
            <a:avLst/>
          </a:prstGeom>
          <a:ln w="47625">
            <a:solidFill>
              <a:srgbClr val="004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5EEFDB-9A75-4504-A153-149BFB076A97}"/>
              </a:ext>
            </a:extLst>
          </p:cNvPr>
          <p:cNvSpPr/>
          <p:nvPr/>
        </p:nvSpPr>
        <p:spPr>
          <a:xfrm rot="10800000">
            <a:off x="1204760" y="6414288"/>
            <a:ext cx="11003282" cy="457935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  <a:gd name="connsiteX0" fmla="*/ 16041 w 11003282"/>
              <a:gd name="connsiteY0" fmla="*/ 0 h 329440"/>
              <a:gd name="connsiteX1" fmla="*/ 11003282 w 11003282"/>
              <a:gd name="connsiteY1" fmla="*/ 0 h 329440"/>
              <a:gd name="connsiteX2" fmla="*/ 11003282 w 11003282"/>
              <a:gd name="connsiteY2" fmla="*/ 329439 h 329440"/>
              <a:gd name="connsiteX3" fmla="*/ 0 w 11003282"/>
              <a:gd name="connsiteY3" fmla="*/ 329440 h 329440"/>
              <a:gd name="connsiteX4" fmla="*/ 16041 w 11003282"/>
              <a:gd name="connsiteY4" fmla="*/ 0 h 329440"/>
              <a:gd name="connsiteX0" fmla="*/ 16041 w 11003282"/>
              <a:gd name="connsiteY0" fmla="*/ 0 h 329440"/>
              <a:gd name="connsiteX1" fmla="*/ 11003282 w 11003282"/>
              <a:gd name="connsiteY1" fmla="*/ 0 h 329440"/>
              <a:gd name="connsiteX2" fmla="*/ 10874945 w 11003282"/>
              <a:gd name="connsiteY2" fmla="*/ 329439 h 329440"/>
              <a:gd name="connsiteX3" fmla="*/ 0 w 11003282"/>
              <a:gd name="connsiteY3" fmla="*/ 329440 h 329440"/>
              <a:gd name="connsiteX4" fmla="*/ 16041 w 11003282"/>
              <a:gd name="connsiteY4" fmla="*/ 0 h 329440"/>
              <a:gd name="connsiteX0" fmla="*/ 16041 w 11003282"/>
              <a:gd name="connsiteY0" fmla="*/ 0 h 350733"/>
              <a:gd name="connsiteX1" fmla="*/ 11003282 w 11003282"/>
              <a:gd name="connsiteY1" fmla="*/ 0 h 350733"/>
              <a:gd name="connsiteX2" fmla="*/ 10874945 w 11003282"/>
              <a:gd name="connsiteY2" fmla="*/ 350733 h 350733"/>
              <a:gd name="connsiteX3" fmla="*/ 0 w 11003282"/>
              <a:gd name="connsiteY3" fmla="*/ 329440 h 350733"/>
              <a:gd name="connsiteX4" fmla="*/ 16041 w 11003282"/>
              <a:gd name="connsiteY4" fmla="*/ 0 h 350733"/>
              <a:gd name="connsiteX0" fmla="*/ 16041 w 11003282"/>
              <a:gd name="connsiteY0" fmla="*/ 0 h 340086"/>
              <a:gd name="connsiteX1" fmla="*/ 11003282 w 11003282"/>
              <a:gd name="connsiteY1" fmla="*/ 0 h 340086"/>
              <a:gd name="connsiteX2" fmla="*/ 10858903 w 11003282"/>
              <a:gd name="connsiteY2" fmla="*/ 340086 h 340086"/>
              <a:gd name="connsiteX3" fmla="*/ 0 w 11003282"/>
              <a:gd name="connsiteY3" fmla="*/ 329440 h 340086"/>
              <a:gd name="connsiteX4" fmla="*/ 16041 w 11003282"/>
              <a:gd name="connsiteY4" fmla="*/ 0 h 340086"/>
              <a:gd name="connsiteX0" fmla="*/ 16041 w 11003282"/>
              <a:gd name="connsiteY0" fmla="*/ 0 h 340086"/>
              <a:gd name="connsiteX1" fmla="*/ 11003282 w 11003282"/>
              <a:gd name="connsiteY1" fmla="*/ 0 h 340086"/>
              <a:gd name="connsiteX2" fmla="*/ 10907029 w 11003282"/>
              <a:gd name="connsiteY2" fmla="*/ 340086 h 340086"/>
              <a:gd name="connsiteX3" fmla="*/ 0 w 11003282"/>
              <a:gd name="connsiteY3" fmla="*/ 329440 h 340086"/>
              <a:gd name="connsiteX4" fmla="*/ 16041 w 11003282"/>
              <a:gd name="connsiteY4" fmla="*/ 0 h 34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3282" h="340086">
                <a:moveTo>
                  <a:pt x="16041" y="0"/>
                </a:moveTo>
                <a:lnTo>
                  <a:pt x="11003282" y="0"/>
                </a:lnTo>
                <a:lnTo>
                  <a:pt x="10907029" y="340086"/>
                </a:lnTo>
                <a:lnTo>
                  <a:pt x="0" y="329440"/>
                </a:lnTo>
                <a:lnTo>
                  <a:pt x="1604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5C185-0A1C-46E9-BA1F-CAEC4384851E}"/>
              </a:ext>
            </a:extLst>
          </p:cNvPr>
          <p:cNvSpPr txBox="1"/>
          <p:nvPr/>
        </p:nvSpPr>
        <p:spPr>
          <a:xfrm>
            <a:off x="1557685" y="6488667"/>
            <a:ext cx="10446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visit </a:t>
            </a:r>
            <a:r>
              <a:rPr lang="en-US" sz="1400" b="1" dirty="0">
                <a:solidFill>
                  <a:schemeClr val="bg1"/>
                </a:solidFill>
              </a:rPr>
              <a:t>NCDOT.gov</a:t>
            </a:r>
            <a:r>
              <a:rPr lang="en-US" sz="1400" dirty="0">
                <a:solidFill>
                  <a:schemeClr val="bg1"/>
                </a:solidFill>
              </a:rPr>
              <a:t>  |  Search [</a:t>
            </a:r>
            <a:r>
              <a:rPr lang="en-US" sz="1400" b="1" dirty="0">
                <a:solidFill>
                  <a:schemeClr val="bg1"/>
                </a:solidFill>
              </a:rPr>
              <a:t>CIVIL RIGHTS</a:t>
            </a:r>
            <a:r>
              <a:rPr lang="en-US" sz="1400" dirty="0">
                <a:solidFill>
                  <a:schemeClr val="bg1"/>
                </a:solidFill>
              </a:rPr>
              <a:t>]  |  </a:t>
            </a:r>
            <a:r>
              <a:rPr lang="en-US" sz="1400" i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ncdotocr.@ncdot.gov</a:t>
            </a:r>
            <a:r>
              <a:rPr lang="en-US" sz="1400" i="1" dirty="0">
                <a:solidFill>
                  <a:schemeClr val="bg1"/>
                </a:solidFill>
              </a:rPr>
              <a:t>  </a:t>
            </a:r>
            <a:r>
              <a:rPr lang="en-US" sz="1400" dirty="0">
                <a:solidFill>
                  <a:schemeClr val="bg1"/>
                </a:solidFill>
              </a:rPr>
              <a:t>|  919-508-1808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88983-F2C9-4B8D-BC09-7B8C284867B3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</p:spTree>
    <p:extLst>
      <p:ext uri="{BB962C8B-B14F-4D97-AF65-F5344CB8AC3E}">
        <p14:creationId xmlns:p14="http://schemas.microsoft.com/office/powerpoint/2010/main" val="372295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188717" y="-25026"/>
            <a:ext cx="10987241" cy="395115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960" y="520248"/>
            <a:ext cx="10515600" cy="68640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Statewide Annual OJT Training Goal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994" y="1417983"/>
            <a:ext cx="9432806" cy="47589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Vendor Award Report (VAR) for all centrally let projects for the last three consecutive Federal Fiscal Years is compiled.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VAR, the three-year contract award average (3YrCAAvg) is calculated, as well as the contract award average amount for each of the three consecutive Federal Fiscal Years (1FYrAvg, 2FYrAvg, 3FYrAvg).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contract average award amount of the three consecutive Federal Fiscal Years will be used as the baseline dollar amount used to calculate annual contractor OJT trainee goals.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9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370088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927" y="466701"/>
            <a:ext cx="10055922" cy="7667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Annual Goal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179" y="1330112"/>
            <a:ext cx="10224632" cy="5312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etermined by using centrally let contracts over the last THREE (3) Federal Fiscal Years (October 1, 2017, to Sept 20, 2020)</a:t>
            </a:r>
            <a:endParaRPr lang="en-US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3yr. Centrally Let Award Total =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$ 6,837,104,762.48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3yr. Number of Centrally Let Contracts= 282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3yr. Contract Award Average (3YrCAAvg) =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$24,245,052.30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4181A0-66FC-440A-B64C-98CBDA60A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68618"/>
              </p:ext>
            </p:extLst>
          </p:nvPr>
        </p:nvGraphicFramePr>
        <p:xfrm>
          <a:off x="1838591" y="3590693"/>
          <a:ext cx="10224632" cy="2823600"/>
        </p:xfrm>
        <a:graphic>
          <a:graphicData uri="http://schemas.openxmlformats.org/drawingml/2006/table">
            <a:tbl>
              <a:tblPr firstRow="1" firstCol="1" bandRow="1"/>
              <a:tblGrid>
                <a:gridCol w="3323709">
                  <a:extLst>
                    <a:ext uri="{9D8B030D-6E8A-4147-A177-3AD203B41FA5}">
                      <a16:colId xmlns:a16="http://schemas.microsoft.com/office/drawing/2014/main" val="3877576382"/>
                    </a:ext>
                  </a:extLst>
                </a:gridCol>
                <a:gridCol w="3436378">
                  <a:extLst>
                    <a:ext uri="{9D8B030D-6E8A-4147-A177-3AD203B41FA5}">
                      <a16:colId xmlns:a16="http://schemas.microsoft.com/office/drawing/2014/main" val="1862940407"/>
                    </a:ext>
                  </a:extLst>
                </a:gridCol>
                <a:gridCol w="3464545">
                  <a:extLst>
                    <a:ext uri="{9D8B030D-6E8A-4147-A177-3AD203B41FA5}">
                      <a16:colId xmlns:a16="http://schemas.microsoft.com/office/drawing/2014/main" val="3460251898"/>
                    </a:ext>
                  </a:extLst>
                </a:gridCol>
              </a:tblGrid>
              <a:tr h="363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1FYrAvg (2017-2018)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2FYrAvg (2018-2019)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3FrYAvg (2019-2020)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74917"/>
                  </a:ext>
                </a:extLst>
              </a:tr>
              <a:tr h="363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Contract Award Total Amount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Contract Award Total Amount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Contract Award Total Amount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69881"/>
                  </a:ext>
                </a:extLst>
              </a:tr>
              <a:tr h="363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$ 2,552,229,506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$ 3,734,748,449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$ 550,126,807.69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30269"/>
                  </a:ext>
                </a:extLst>
              </a:tr>
              <a:tr h="363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Number of Contracts Awarded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Number of Contracts Awarded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Number of Contracts Awarded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86932"/>
                  </a:ext>
                </a:extLst>
              </a:tr>
              <a:tr h="363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2018n=    136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2019n=    125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2020n=    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80373"/>
                  </a:ext>
                </a:extLst>
              </a:tr>
              <a:tr h="6431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Contract Average Award Amount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Contract Average Award Amount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Contract Average Award Amount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49933"/>
                  </a:ext>
                </a:extLst>
              </a:tr>
              <a:tr h="363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2018FYrAvg =   $18,766,393*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2019FYrAvg =   $29,877,988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2020FYrAvg =   $26,196,514.65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9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98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338554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-10551" y="1261093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29017"/>
            <a:ext cx="10515600" cy="87371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Annual Goal(s)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906" y="1302732"/>
            <a:ext cx="9893654" cy="542171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NCDOT’s overall trainee goal for 2021 is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 2021 Annual Trainee Goals are then determined as follows: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Contractors with a three-year award average equal to or greater than $18,766,393* will receive ONE (1) trainee for every $18,766,393*.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Contractors with a three-year award average under $18,766,393* will receive ZERO (0) trainees, </a:t>
            </a:r>
            <a:r>
              <a:rPr lang="en-US" sz="2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unless awarded a contract during the 2019-2020 Federal Fiscal Year.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Contractors awarded a contract during the 2019-2020 Federal Fiscal Year will receive a minimum of ONE (1) trainee.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calculating trainee goals special consideration will be given to Design – Builds and projects nearing completion.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5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338554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-10551" y="1261093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29017"/>
            <a:ext cx="10515600" cy="87371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Annual Goal(s)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742" y="2050562"/>
            <a:ext cx="9893654" cy="2256675"/>
          </a:xfrm>
        </p:spPr>
        <p:txBody>
          <a:bodyPr>
            <a:normAutofit lnSpcReduction="1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2021 Goal has been impacted by several factors: 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reduced number of centrally let and awarded projects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7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317634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09" y="556095"/>
            <a:ext cx="10139251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 Annual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751" y="1672751"/>
            <a:ext cx="10083439" cy="450307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on Page 10 of Contractor Guide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NCDOT OJT Homepage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Dates: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31, 2021	Action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A-OJT Acknowledgement Agreement due</a:t>
            </a:r>
          </a:p>
          <a:p>
            <a:pPr marL="457200" lvl="1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17" y="520249"/>
            <a:ext cx="10713803" cy="113013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 NCID and SharePoint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891" y="2001078"/>
            <a:ext cx="9817542" cy="4143137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on Page 11 of 2021 NCDOT OJT Contractor Guide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Link: to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Business NCID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REQUIRED TO ACCESS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POINT OF CONTACT INFORMATION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1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309" y="597935"/>
            <a:ext cx="10139251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 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18" y="1605776"/>
            <a:ext cx="9817542" cy="4503476"/>
          </a:xfrm>
        </p:spPr>
        <p:txBody>
          <a:bodyPr>
            <a:normAutofit fontScale="85000" lnSpcReduction="20000"/>
          </a:bodyPr>
          <a:lstStyle/>
          <a:p>
            <a:pPr marL="0" marR="0" indent="0" algn="just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on Pages 12-13 of 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NCDOT OJT Contractor Guide</a:t>
            </a: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Link: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OJT Enrollment and Monthly Reports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is ongoing through July 31,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reports are due into the system by the 10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month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THE DATE: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31, 2021 LAST DAY TO ENROLL FOR 2021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Features: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Trainees are assigned a trainee ID number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protection of trainee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221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53" y="561279"/>
            <a:ext cx="10563247" cy="457936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Supportive Services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931" y="1378882"/>
            <a:ext cx="10139251" cy="5936318"/>
          </a:xfrm>
        </p:spPr>
        <p:txBody>
          <a:bodyPr>
            <a:normAutofit fontScale="40000" lnSpcReduction="20000"/>
          </a:bodyPr>
          <a:lstStyle/>
          <a:p>
            <a:pPr marL="0" marR="0" indent="0" algn="just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sz="7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Trainees </a:t>
            </a:r>
            <a:r>
              <a:rPr lang="en-US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receive Supportive Services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Purpose 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verify initial and continuous enrollment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gather feedback regarding the program experience 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conduct a worksite visit.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Supportive Services are defined as resources that ensure trainees complete the program</a:t>
            </a:r>
          </a:p>
          <a:p>
            <a:pPr marL="0" indent="0">
              <a:buNone/>
            </a:pP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</a:t>
            </a:r>
            <a:r>
              <a:rPr lang="en-US" sz="7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Required Supportive Services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OJT Trainee Orientation </a:t>
            </a:r>
            <a:endParaRPr lang="en-US" sz="5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Trainee Interviews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solidFill>
                  <a:srgbClr val="004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3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4935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2020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927" y="575653"/>
            <a:ext cx="10563247" cy="457936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 (Cont.):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Required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Supportive Services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380" y="1300167"/>
            <a:ext cx="10107053" cy="5714956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OJT Trainee Orientation</a:t>
            </a:r>
            <a:r>
              <a:rPr lang="en-US" sz="11200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Each contractor is required to provide trainees with an OJT Orientation. During the orientation, potential OJT Trainees should be educated on the NCDOT OJT Program as follows:</a:t>
            </a:r>
          </a:p>
          <a:p>
            <a:pPr marL="0" indent="0">
              <a:buNone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Provided with OJT Trainee guide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Provided a copy of the training classification requirement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Provided with a copy of wage requirement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Provided a copy of company’s EEO Policy and Discrimination complaint procedure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Provided time/space to watch OJT Welcome Video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9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9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Schedule initial interview </a:t>
            </a:r>
            <a:endParaRPr lang="en-US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solidFill>
                  <a:srgbClr val="004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6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62312"/>
            <a:ext cx="10987241" cy="339308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57" y="425207"/>
            <a:ext cx="11164644" cy="7387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 (Cont.):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Supportive Services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CC1D6-B678-42FF-BE1C-1BF096CA2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3376" y="1420425"/>
            <a:ext cx="3925570" cy="41782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INITIAL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2902" y="1919458"/>
            <a:ext cx="9778658" cy="4183000"/>
          </a:xfrm>
        </p:spPr>
        <p:txBody>
          <a:bodyPr>
            <a:noAutofit/>
          </a:bodyPr>
          <a:lstStyle/>
          <a:p>
            <a:pPr marL="74295" marR="0" algn="just">
              <a:lnSpc>
                <a:spcPts val="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004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 		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Trainee Onboarding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2001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Confirm identity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2001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Ensure trainee has been oriented to the program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20015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Timeframe	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scheduled at enrollment; completed 			within first 30 days of enrollment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		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548927" y="86529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32" y="532349"/>
            <a:ext cx="9668293" cy="52792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6D85D2-985D-4E3B-87F1-5802BED452DD}"/>
              </a:ext>
            </a:extLst>
          </p:cNvPr>
          <p:cNvSpPr/>
          <p:nvPr/>
        </p:nvSpPr>
        <p:spPr>
          <a:xfrm>
            <a:off x="2040673" y="1019539"/>
            <a:ext cx="9913433" cy="619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sz="24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Sign In (Roll Call…identify company with name in chat box)</a:t>
            </a:r>
            <a:endParaRPr lang="en-US" sz="2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 Rules</a:t>
            </a:r>
            <a:endParaRPr lang="en-US" sz="20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OJT Purpose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from Office of Civil Rights Director </a:t>
            </a:r>
          </a:p>
          <a:p>
            <a:pPr lvl="1">
              <a:lnSpc>
                <a:spcPct val="107000"/>
              </a:lnSpc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In Review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Scorecard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Recap/Closeout Actions 2020</a:t>
            </a:r>
          </a:p>
          <a:p>
            <a:pPr lvl="1">
              <a:lnSpc>
                <a:spcPct val="107000"/>
              </a:lnSpc>
            </a:pPr>
            <a:endParaRPr lang="en-US" sz="24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NCDOT Program Requirements</a:t>
            </a: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Methodology and Goal</a:t>
            </a:r>
            <a:endParaRPr lang="en-US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Roles and Responsibilities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Requirements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Other Items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6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937"/>
            <a:ext cx="11164644" cy="67664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 (Cont.):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OJT Trainee Interviews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E5F32-AAA0-44A8-9E89-A86B4F2DB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84540" y="1453682"/>
            <a:ext cx="5033791" cy="47728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EXIT INTERVIEW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20994" y="2236423"/>
            <a:ext cx="10096501" cy="4399721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		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Interview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Collect feedback on trainee experience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Provide support and supportive services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286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Timeframe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 the last 25% of training hours /45 days 			of completion or 30 days of program exit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	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2020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32400"/>
            <a:ext cx="1116464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Readiness Supportive Services, Monitoring and Annual Closeout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48372" y="2063770"/>
            <a:ext cx="9313969" cy="3322270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allowable 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 Readiness Supportive Service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Approved housing while employed or training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protective equipment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training for classification or upskilling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Childcare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32400"/>
            <a:ext cx="1116464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 (Cont.):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Readiness Supportive Services, Monitoring and Annual Closeout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97380" y="1902929"/>
            <a:ext cx="10083439" cy="4121442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allowable 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 Readiness Supportive Service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Development Series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hosted quarterly for Trainees to develop career plans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Trainee Opportunities paid for by OJT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that can go toward trainee hours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be related to classification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Heavy equipment training, CDL training, Paving Course through Stanly CC, ITRE, Estimation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9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32399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32400"/>
            <a:ext cx="1116464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 (Cont.):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Readiness Supportive Services, Monitoring and Annual Closeout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16529" y="1824996"/>
            <a:ext cx="10364291" cy="4888037"/>
          </a:xfrm>
        </p:spPr>
        <p:txBody>
          <a:bodyPr>
            <a:normAutofit fontScale="77500" lnSpcReduction="20000"/>
          </a:bodyPr>
          <a:lstStyle/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Situation: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would like to enroll 2 trainees into the CDL Driver 	classification, 	but neither the company nor the individual has the money to pay for the training or the license requirement.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Can the OJT program pay for the CDL training and related license requirements?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	Yes, if the individual is enrolled as an OJT Trainee with a contractor. 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Does the contractor have to pay and be reimbursed?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	No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How is the request made for a trainee to attend a training opportunity?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Use the training request form.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58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56" y="645815"/>
            <a:ext cx="11164644" cy="640081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Faith Efforts</a:t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30083" y="1285896"/>
            <a:ext cx="10374350" cy="5128393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Faith Effort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Returning agreement by January 31, 2021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 trainee goal by July 31, 2021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Making sure each enrolled trainee participates in OJT Orientation (Welcome Video)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Submitting monthly training reports for all enrolled trainees by the 10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month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Participating in all OJT meetings</a:t>
            </a:r>
          </a:p>
          <a:p>
            <a:pPr marR="150495" lvl="2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February 9, 2021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495" lvl="2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4, 2021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495" lvl="2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August 10, 2021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495" lvl="2"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December 7, 2021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49287"/>
            <a:ext cx="11164644" cy="640081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Faith Efforts (Cont.)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63484" y="1168566"/>
            <a:ext cx="10596065" cy="5800335"/>
          </a:xfrm>
        </p:spPr>
        <p:txBody>
          <a:bodyPr>
            <a:normAutofit fontScale="85000" lnSpcReduction="20000"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</a:t>
            </a: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Faith Effort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Attend OJT Sponsored Job Fair.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Tentative 2021 dates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March 2021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June 2021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September 2021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15049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495" lvl="1"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Participate in Construction Career Day (CCD).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Tentative 2021 dates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495" lvl="2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April  2021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495" lvl="2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2021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495" lvl="2">
              <a:lnSpc>
                <a:spcPct val="120000"/>
              </a:lnSpc>
              <a:spcBef>
                <a:spcPts val="5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November 2021</a:t>
            </a:r>
          </a:p>
          <a:p>
            <a:pPr marL="457200" marR="150495" lvl="1" indent="0">
              <a:lnSpc>
                <a:spcPct val="150000"/>
              </a:lnSpc>
              <a:spcBef>
                <a:spcPts val="5"/>
              </a:spcBef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Recruit from HCTA’s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Passage Home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OIC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80233"/>
            <a:ext cx="11164644" cy="64008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98748" y="1600547"/>
            <a:ext cx="9454561" cy="3938444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defines disadvantaged/disengaged?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Veterans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Homeless/Displaced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Unemployed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Justice challenged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Documented disability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Resident of Tier 1 NC County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If there is a question contact NCDOT OJT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2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80233"/>
            <a:ext cx="11164644" cy="6400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Items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97380" y="1374339"/>
            <a:ext cx="9933629" cy="277024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Approved 2021 Program Guide will be emailed and added to OJT Landing Page by January 15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list will be placed on the OJT Landing Page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trainees DO NOT need to finish by December 2021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CE6D4-62BB-41FC-8E5A-931B2F026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117" r="17112"/>
          <a:stretch/>
        </p:blipFill>
        <p:spPr>
          <a:xfrm>
            <a:off x="4270820" y="4286406"/>
            <a:ext cx="3813814" cy="2010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D90A9-233A-403B-A890-B150C4BF750D}"/>
              </a:ext>
            </a:extLst>
          </p:cNvPr>
          <p:cNvSpPr txBox="1"/>
          <p:nvPr/>
        </p:nvSpPr>
        <p:spPr>
          <a:xfrm>
            <a:off x="4270820" y="6564102"/>
            <a:ext cx="485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mmjgwrites.wordpress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77728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E21D4-5080-473A-94E9-33DBA480F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91502" y="496389"/>
            <a:ext cx="10294620" cy="6154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3F261E-9659-472D-BBCD-D85EE5D2BE46}"/>
              </a:ext>
            </a:extLst>
          </p:cNvPr>
          <p:cNvSpPr txBox="1"/>
          <p:nvPr/>
        </p:nvSpPr>
        <p:spPr>
          <a:xfrm>
            <a:off x="2094398" y="6564102"/>
            <a:ext cx="8490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habibadanyalbarry.wordpress.com/category/humor/page/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11225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90" y="480233"/>
            <a:ext cx="11164644" cy="6400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0A13F-470D-4DCC-83CC-31A292C9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3140" y="1254125"/>
            <a:ext cx="11055743" cy="5470063"/>
          </a:xfrm>
        </p:spPr>
        <p:txBody>
          <a:bodyPr>
            <a:normAutofit/>
          </a:bodyPr>
          <a:lstStyle/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Contact Information:	Email: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OJT@ncdot.gov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Ms. Camille D.  Little, OJT Supportive Services Coordinator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cdlittle@ncdot.gov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Ms. Vanessa R. Powell, OJT CEEED Coordinator	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vrpowell@ncdot.gov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Dr. Ayanna H.  Wallace, OJT Program Administrator</a:t>
            </a:r>
          </a:p>
          <a:p>
            <a:pPr marL="1828800" lvl="4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anhamilton@ncdot.gov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Mr. Tim Moore, OJT Program Manager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tcmoore@ncdot.gov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3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57936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3" y="616989"/>
            <a:ext cx="9145160" cy="45793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994" y="1385318"/>
            <a:ext cx="9696239" cy="47589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Sign In: Did you sign the Roll?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meeting chat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Company you represent: YOUR NAME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NCDOT: Ayanna Hamilton Wallace</a:t>
            </a:r>
          </a:p>
          <a:p>
            <a:pPr marL="914400" lvl="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Rules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Mute your mics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ask questions in the chat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cap="sm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cap="sm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 Objectives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Recap 2020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 2021 Overall and Individual Contractor Goals</a:t>
            </a:r>
            <a:endParaRPr lang="en-US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Program Changes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2021 Dates </a:t>
            </a: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1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370088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276"/>
            <a:ext cx="10515600" cy="56921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994" y="1379267"/>
            <a:ext cx="10057364" cy="52099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NCDOT OJT Program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and upgrade minorities, women and disadvantaged persons to journeyman level status in the highway construction industry.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a plentiful and well diverse pool of skilled workers for the highway construction industry; and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that equal opportunity exists in the highway construction industry.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Highway Administration (FHWA) 23CFR230.107(b)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Federal-aid highway construction projects. It is the policy of the FHWA to require full utilization of all available training and skill-improvement opportunities to assure the increased participation of minority groups and disadvantaged persons and women in all phases of the highway construction industry.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3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017192" y="171450"/>
            <a:ext cx="10987241" cy="390323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216771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17665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57" y="653075"/>
            <a:ext cx="9648685" cy="56921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Roles/Responsibilities</a:t>
            </a: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DA08F1AB-D224-4F87-B0F9-39EF01715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647636"/>
              </p:ext>
            </p:extLst>
          </p:nvPr>
        </p:nvGraphicFramePr>
        <p:xfrm>
          <a:off x="1815605" y="1547913"/>
          <a:ext cx="1002595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230">
                  <a:extLst>
                    <a:ext uri="{9D8B030D-6E8A-4147-A177-3AD203B41FA5}">
                      <a16:colId xmlns:a16="http://schemas.microsoft.com/office/drawing/2014/main" val="2794878668"/>
                    </a:ext>
                  </a:extLst>
                </a:gridCol>
                <a:gridCol w="6752725">
                  <a:extLst>
                    <a:ext uri="{9D8B030D-6E8A-4147-A177-3AD203B41FA5}">
                      <a16:colId xmlns:a16="http://schemas.microsoft.com/office/drawing/2014/main" val="2793938973"/>
                    </a:ext>
                  </a:extLst>
                </a:gridCol>
              </a:tblGrid>
              <a:tr h="37078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89974"/>
                  </a:ext>
                </a:extLst>
              </a:tr>
              <a:tr h="15116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NCDOT OCR OJT Unit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Oversite of consultants</a:t>
                      </a:r>
                      <a:endParaRPr lang="en-US" sz="2000" b="1" spc="-5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program data collection</a:t>
                      </a:r>
                      <a:endParaRPr lang="en-US" sz="2000" b="1" spc="-5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program reporting</a:t>
                      </a:r>
                      <a:endParaRPr lang="en-US" sz="2000" b="1" spc="-5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all fiscal aspects of supportive services</a:t>
                      </a:r>
                      <a:endParaRPr lang="en-US" sz="2000" b="1" spc="-5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Approval of all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4556"/>
                  </a:ext>
                </a:extLst>
              </a:tr>
              <a:tr h="6560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NCDOT Resident</a:t>
                      </a:r>
                      <a:r>
                        <a:rPr lang="en-US" sz="2000" b="1" spc="-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000" i="1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</a:t>
                      </a:r>
                      <a:r>
                        <a:rPr lang="en-US" sz="2000" i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</a:t>
                      </a:r>
                      <a:r>
                        <a:rPr lang="en-US" sz="2000" i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i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longer</a:t>
                      </a:r>
                      <a:r>
                        <a:rPr lang="en-US" sz="2000" i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</a:t>
                      </a:r>
                      <a:r>
                        <a:rPr lang="en-US" sz="2000" i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2000" i="1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official responsibilities toward</a:t>
                      </a:r>
                      <a:r>
                        <a:rPr lang="en-US" sz="2000" i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000" i="1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A-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OJT</a:t>
                      </a:r>
                      <a:r>
                        <a:rPr lang="en-US" sz="2000" i="1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Program.</a:t>
                      </a:r>
                      <a:r>
                        <a:rPr lang="en-US" sz="2000" i="1" spc="3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1408"/>
                  </a:ext>
                </a:extLst>
              </a:tr>
              <a:tr h="1654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OJT Consultants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"/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 NCDOT OJT with three interviews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"/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case management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"/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 supportive services for trainees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"/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any concerns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11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6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34062"/>
            <a:ext cx="10987241" cy="367558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33" y="640080"/>
            <a:ext cx="10515600" cy="56921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Roles/Responsibilities</a:t>
            </a: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DA08F1AB-D224-4F87-B0F9-39EF01715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710877"/>
              </p:ext>
            </p:extLst>
          </p:nvPr>
        </p:nvGraphicFramePr>
        <p:xfrm>
          <a:off x="1815605" y="1572323"/>
          <a:ext cx="1012032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36">
                  <a:extLst>
                    <a:ext uri="{9D8B030D-6E8A-4147-A177-3AD203B41FA5}">
                      <a16:colId xmlns:a16="http://schemas.microsoft.com/office/drawing/2014/main" val="2794878668"/>
                    </a:ext>
                  </a:extLst>
                </a:gridCol>
                <a:gridCol w="7441990">
                  <a:extLst>
                    <a:ext uri="{9D8B030D-6E8A-4147-A177-3AD203B41FA5}">
                      <a16:colId xmlns:a16="http://schemas.microsoft.com/office/drawing/2014/main" val="2793938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Responsibilities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8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 company OJT Point of Contact (POC)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Fulfill OJT requirements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POC is oriented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0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Contractor OJT Point of Contact (POC)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Ensure OJT coach and trainees are oriented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Attend all mandatory OJT trainings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Enroll trainees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 trainee hours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Coordinate three trainee interviews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94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OJT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Supervise trainee on the worksite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 monthly training logs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49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OJT Trainee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12446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 of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 toward</a:t>
                      </a:r>
                      <a:r>
                        <a:rPr lang="en-US" sz="20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completing 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50495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Follow employer’s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rules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0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US" sz="2000" spc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steps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000" spc="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</a:t>
                      </a:r>
                      <a:r>
                        <a:rPr lang="en-US" sz="2000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should</a:t>
                      </a:r>
                      <a:r>
                        <a:rPr lang="en-US" sz="2000" spc="36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arise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while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enrolled</a:t>
                      </a:r>
                      <a:r>
                        <a:rPr lang="en-US" sz="20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OJT</a:t>
                      </a:r>
                      <a:r>
                        <a:rPr lang="en-US" sz="20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91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5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370088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276"/>
            <a:ext cx="10515600" cy="56921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069" y="1651767"/>
            <a:ext cx="10057364" cy="45502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 OJT Trainee Goal was exceeded by 8%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onsultants (UMCNC and BMC) have been working diligently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85% (270/316) of the 2019 Initial Interviews have been conducted.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48% (153/316) of the 2019 Exit Interviews have been conducted.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62% (138/223) of the 2020 Initial Interviews have been conducted.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Graduated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exit forms completed to initiate graduation/exit interview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submit EXIT FORMS for all trainees who have completed 75% or more by DECEMBER 30, 2020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Score Card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1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370088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276"/>
            <a:ext cx="10515600" cy="56921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(Cont.) 2020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069" y="1584978"/>
            <a:ext cx="10057364" cy="4418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2020 Monthly Reports and Exit forms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Trainees do not need to complete hours by December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inue with monthly reports for 2020 trainees until they complete hours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EXIT FORMS: This triggers certificate and Exit Interview</a:t>
            </a:r>
          </a:p>
          <a:p>
            <a:pPr marL="457200" lvl="1" indent="0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Schedule Initial, Worksite, and Exit interviews to close out 2020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work with Consultants  to schedule interviews for each 2020 trainee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3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FA8C9-8D26-469D-9AF8-E1F22BEC6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96"/>
          <a:stretch/>
        </p:blipFill>
        <p:spPr>
          <a:xfrm>
            <a:off x="0" y="0"/>
            <a:ext cx="189738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EE3FA7-EF67-4DBF-BE83-67D58C6541F1}"/>
              </a:ext>
            </a:extLst>
          </p:cNvPr>
          <p:cNvGrpSpPr/>
          <p:nvPr/>
        </p:nvGrpSpPr>
        <p:grpSpPr>
          <a:xfrm>
            <a:off x="1188717" y="0"/>
            <a:ext cx="732276" cy="6858000"/>
            <a:chOff x="1188717" y="0"/>
            <a:chExt cx="732276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1863D-B1C1-45A5-B139-A33093F83B2E}"/>
                </a:ext>
              </a:extLst>
            </p:cNvPr>
            <p:cNvSpPr/>
            <p:nvPr/>
          </p:nvSpPr>
          <p:spPr>
            <a:xfrm>
              <a:off x="1188719" y="0"/>
              <a:ext cx="720417" cy="640080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29570"/>
                <a:gd name="connsiteY0" fmla="*/ 0 h 653143"/>
                <a:gd name="connsiteX1" fmla="*/ 914401 w 929570"/>
                <a:gd name="connsiteY1" fmla="*/ 1 h 653143"/>
                <a:gd name="connsiteX2" fmla="*/ 929570 w 929570"/>
                <a:gd name="connsiteY2" fmla="*/ 575033 h 653143"/>
                <a:gd name="connsiteX3" fmla="*/ 130629 w 929570"/>
                <a:gd name="connsiteY3" fmla="*/ 653143 h 653143"/>
                <a:gd name="connsiteX4" fmla="*/ 0 w 929570"/>
                <a:gd name="connsiteY4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70" h="653143">
                  <a:moveTo>
                    <a:pt x="0" y="0"/>
                  </a:moveTo>
                  <a:lnTo>
                    <a:pt x="914401" y="1"/>
                  </a:lnTo>
                  <a:lnTo>
                    <a:pt x="929570" y="575033"/>
                  </a:lnTo>
                  <a:lnTo>
                    <a:pt x="130629" y="653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C2EEB17-CA29-4CCA-9E67-D4A415090E64}"/>
                </a:ext>
              </a:extLst>
            </p:cNvPr>
            <p:cNvSpPr/>
            <p:nvPr/>
          </p:nvSpPr>
          <p:spPr>
            <a:xfrm rot="10800000">
              <a:off x="1188717" y="6414289"/>
              <a:ext cx="732276" cy="443711"/>
            </a:xfrm>
            <a:custGeom>
              <a:avLst/>
              <a:gdLst>
                <a:gd name="connsiteX0" fmla="*/ 0 w 888275"/>
                <a:gd name="connsiteY0" fmla="*/ 0 h 692331"/>
                <a:gd name="connsiteX1" fmla="*/ 888275 w 888275"/>
                <a:gd name="connsiteY1" fmla="*/ 0 h 692331"/>
                <a:gd name="connsiteX2" fmla="*/ 888275 w 888275"/>
                <a:gd name="connsiteY2" fmla="*/ 692331 h 692331"/>
                <a:gd name="connsiteX3" fmla="*/ 0 w 888275"/>
                <a:gd name="connsiteY3" fmla="*/ 692331 h 692331"/>
                <a:gd name="connsiteX4" fmla="*/ 0 w 888275"/>
                <a:gd name="connsiteY4" fmla="*/ 0 h 692331"/>
                <a:gd name="connsiteX0" fmla="*/ 0 w 888275"/>
                <a:gd name="connsiteY0" fmla="*/ 0 h 783771"/>
                <a:gd name="connsiteX1" fmla="*/ 888275 w 888275"/>
                <a:gd name="connsiteY1" fmla="*/ 0 h 783771"/>
                <a:gd name="connsiteX2" fmla="*/ 888275 w 888275"/>
                <a:gd name="connsiteY2" fmla="*/ 692331 h 783771"/>
                <a:gd name="connsiteX3" fmla="*/ 156754 w 888275"/>
                <a:gd name="connsiteY3" fmla="*/ 783771 h 783771"/>
                <a:gd name="connsiteX4" fmla="*/ 0 w 888275"/>
                <a:gd name="connsiteY4" fmla="*/ 0 h 783771"/>
                <a:gd name="connsiteX0" fmla="*/ 0 w 862150"/>
                <a:gd name="connsiteY0" fmla="*/ 130628 h 783771"/>
                <a:gd name="connsiteX1" fmla="*/ 862150 w 862150"/>
                <a:gd name="connsiteY1" fmla="*/ 0 h 783771"/>
                <a:gd name="connsiteX2" fmla="*/ 862150 w 862150"/>
                <a:gd name="connsiteY2" fmla="*/ 692331 h 783771"/>
                <a:gd name="connsiteX3" fmla="*/ 130629 w 862150"/>
                <a:gd name="connsiteY3" fmla="*/ 783771 h 783771"/>
                <a:gd name="connsiteX4" fmla="*/ 0 w 862150"/>
                <a:gd name="connsiteY4" fmla="*/ 130628 h 783771"/>
                <a:gd name="connsiteX0" fmla="*/ 0 w 953590"/>
                <a:gd name="connsiteY0" fmla="*/ 0 h 653143"/>
                <a:gd name="connsiteX1" fmla="*/ 953590 w 953590"/>
                <a:gd name="connsiteY1" fmla="*/ 13063 h 653143"/>
                <a:gd name="connsiteX2" fmla="*/ 862150 w 953590"/>
                <a:gd name="connsiteY2" fmla="*/ 561703 h 653143"/>
                <a:gd name="connsiteX3" fmla="*/ 130629 w 953590"/>
                <a:gd name="connsiteY3" fmla="*/ 653143 h 653143"/>
                <a:gd name="connsiteX4" fmla="*/ 0 w 953590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62150 w 914401"/>
                <a:gd name="connsiteY2" fmla="*/ 561703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653143"/>
                <a:gd name="connsiteX1" fmla="*/ 914401 w 914401"/>
                <a:gd name="connsiteY1" fmla="*/ 1 h 653143"/>
                <a:gd name="connsiteX2" fmla="*/ 823031 w 914401"/>
                <a:gd name="connsiteY2" fmla="*/ 441739 h 653143"/>
                <a:gd name="connsiteX3" fmla="*/ 130629 w 914401"/>
                <a:gd name="connsiteY3" fmla="*/ 653143 h 653143"/>
                <a:gd name="connsiteX4" fmla="*/ 0 w 914401"/>
                <a:gd name="connsiteY4" fmla="*/ 0 h 653143"/>
                <a:gd name="connsiteX0" fmla="*/ 0 w 914401"/>
                <a:gd name="connsiteY0" fmla="*/ 0 h 453201"/>
                <a:gd name="connsiteX1" fmla="*/ 914401 w 914401"/>
                <a:gd name="connsiteY1" fmla="*/ 1 h 453201"/>
                <a:gd name="connsiteX2" fmla="*/ 823031 w 914401"/>
                <a:gd name="connsiteY2" fmla="*/ 441739 h 453201"/>
                <a:gd name="connsiteX3" fmla="*/ 117589 w 914401"/>
                <a:gd name="connsiteY3" fmla="*/ 453201 h 453201"/>
                <a:gd name="connsiteX4" fmla="*/ 0 w 914401"/>
                <a:gd name="connsiteY4" fmla="*/ 0 h 453201"/>
                <a:gd name="connsiteX0" fmla="*/ 15054 w 929455"/>
                <a:gd name="connsiteY0" fmla="*/ 0 h 521935"/>
                <a:gd name="connsiteX1" fmla="*/ 929455 w 929455"/>
                <a:gd name="connsiteY1" fmla="*/ 1 h 521935"/>
                <a:gd name="connsiteX2" fmla="*/ 838085 w 929455"/>
                <a:gd name="connsiteY2" fmla="*/ 441739 h 521935"/>
                <a:gd name="connsiteX3" fmla="*/ 0 w 929455"/>
                <a:gd name="connsiteY3" fmla="*/ 521935 h 521935"/>
                <a:gd name="connsiteX4" fmla="*/ 15054 w 929455"/>
                <a:gd name="connsiteY4" fmla="*/ 0 h 521935"/>
                <a:gd name="connsiteX0" fmla="*/ 15054 w 929455"/>
                <a:gd name="connsiteY0" fmla="*/ 0 h 466948"/>
                <a:gd name="connsiteX1" fmla="*/ 929455 w 929455"/>
                <a:gd name="connsiteY1" fmla="*/ 1 h 466948"/>
                <a:gd name="connsiteX2" fmla="*/ 838085 w 929455"/>
                <a:gd name="connsiteY2" fmla="*/ 441739 h 466948"/>
                <a:gd name="connsiteX3" fmla="*/ 0 w 929455"/>
                <a:gd name="connsiteY3" fmla="*/ 466948 h 466948"/>
                <a:gd name="connsiteX4" fmla="*/ 15054 w 929455"/>
                <a:gd name="connsiteY4" fmla="*/ 0 h 46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455" h="466948">
                  <a:moveTo>
                    <a:pt x="15054" y="0"/>
                  </a:moveTo>
                  <a:lnTo>
                    <a:pt x="929455" y="1"/>
                  </a:lnTo>
                  <a:lnTo>
                    <a:pt x="838085" y="441739"/>
                  </a:lnTo>
                  <a:lnTo>
                    <a:pt x="0" y="466948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Freeform 16">
            <a:extLst>
              <a:ext uri="{FF2B5EF4-FFF2-40B4-BE49-F238E27FC236}">
                <a16:creationId xmlns:a16="http://schemas.microsoft.com/office/drawing/2014/main" id="{B2112DBA-929C-4A3D-B0D3-7E55ED7E895E}"/>
              </a:ext>
            </a:extLst>
          </p:cNvPr>
          <p:cNvSpPr>
            <a:spLocks/>
          </p:cNvSpPr>
          <p:nvPr/>
        </p:nvSpPr>
        <p:spPr bwMode="auto">
          <a:xfrm>
            <a:off x="-10551" y="496389"/>
            <a:ext cx="585318" cy="5800334"/>
          </a:xfrm>
          <a:custGeom>
            <a:avLst/>
            <a:gdLst>
              <a:gd name="T0" fmla="*/ 0 w 1311"/>
              <a:gd name="T1" fmla="+- 0 1298 1298"/>
              <a:gd name="T2" fmla="*/ 1298 h 13078"/>
              <a:gd name="T3" fmla="*/ 0 w 1311"/>
              <a:gd name="T4" fmla="+- 0 14376 1298"/>
              <a:gd name="T5" fmla="*/ 14376 h 13078"/>
              <a:gd name="T6" fmla="*/ 1310 w 1311"/>
              <a:gd name="T7" fmla="+- 0 7850 1298"/>
              <a:gd name="T8" fmla="*/ 7850 h 13078"/>
              <a:gd name="T9" fmla="*/ 0 w 1311"/>
              <a:gd name="T10" fmla="+- 0 1298 1298"/>
              <a:gd name="T11" fmla="*/ 1298 h 1307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311" h="13078">
                <a:moveTo>
                  <a:pt x="0" y="0"/>
                </a:moveTo>
                <a:lnTo>
                  <a:pt x="0" y="13078"/>
                </a:lnTo>
                <a:lnTo>
                  <a:pt x="1310" y="6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97399-D29C-43AD-9C39-15203A682AC1}"/>
              </a:ext>
            </a:extLst>
          </p:cNvPr>
          <p:cNvSpPr/>
          <p:nvPr/>
        </p:nvSpPr>
        <p:spPr>
          <a:xfrm>
            <a:off x="1204759" y="1"/>
            <a:ext cx="10987241" cy="401619"/>
          </a:xfrm>
          <a:custGeom>
            <a:avLst/>
            <a:gdLst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0 w 10987241"/>
              <a:gd name="connsiteY3" fmla="*/ 329439 h 329439"/>
              <a:gd name="connsiteX4" fmla="*/ 0 w 10987241"/>
              <a:gd name="connsiteY4" fmla="*/ 0 h 329439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77566"/>
              <a:gd name="connsiteX1" fmla="*/ 10987241 w 10987241"/>
              <a:gd name="connsiteY1" fmla="*/ 0 h 377566"/>
              <a:gd name="connsiteX2" fmla="*/ 10987241 w 10987241"/>
              <a:gd name="connsiteY2" fmla="*/ 329439 h 377566"/>
              <a:gd name="connsiteX3" fmla="*/ 64168 w 10987241"/>
              <a:gd name="connsiteY3" fmla="*/ 377566 h 377566"/>
              <a:gd name="connsiteX4" fmla="*/ 0 w 10987241"/>
              <a:gd name="connsiteY4" fmla="*/ 0 h 377566"/>
              <a:gd name="connsiteX0" fmla="*/ 0 w 10987241"/>
              <a:gd name="connsiteY0" fmla="*/ 0 h 361524"/>
              <a:gd name="connsiteX1" fmla="*/ 10987241 w 10987241"/>
              <a:gd name="connsiteY1" fmla="*/ 0 h 361524"/>
              <a:gd name="connsiteX2" fmla="*/ 10987241 w 10987241"/>
              <a:gd name="connsiteY2" fmla="*/ 329439 h 361524"/>
              <a:gd name="connsiteX3" fmla="*/ 48125 w 10987241"/>
              <a:gd name="connsiteY3" fmla="*/ 361524 h 361524"/>
              <a:gd name="connsiteX4" fmla="*/ 0 w 10987241"/>
              <a:gd name="connsiteY4" fmla="*/ 0 h 361524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32083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64168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39"/>
              <a:gd name="connsiteX1" fmla="*/ 10987241 w 10987241"/>
              <a:gd name="connsiteY1" fmla="*/ 0 h 329439"/>
              <a:gd name="connsiteX2" fmla="*/ 10987241 w 10987241"/>
              <a:gd name="connsiteY2" fmla="*/ 329439 h 329439"/>
              <a:gd name="connsiteX3" fmla="*/ 96253 w 10987241"/>
              <a:gd name="connsiteY3" fmla="*/ 318793 h 329439"/>
              <a:gd name="connsiteX4" fmla="*/ 0 w 10987241"/>
              <a:gd name="connsiteY4" fmla="*/ 0 h 329439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192506 w 10987241"/>
              <a:gd name="connsiteY3" fmla="*/ 329440 h 329440"/>
              <a:gd name="connsiteX4" fmla="*/ 0 w 10987241"/>
              <a:gd name="connsiteY4" fmla="*/ 0 h 329440"/>
              <a:gd name="connsiteX0" fmla="*/ 0 w 10987241"/>
              <a:gd name="connsiteY0" fmla="*/ 0 h 329440"/>
              <a:gd name="connsiteX1" fmla="*/ 10987241 w 10987241"/>
              <a:gd name="connsiteY1" fmla="*/ 0 h 329440"/>
              <a:gd name="connsiteX2" fmla="*/ 10987241 w 10987241"/>
              <a:gd name="connsiteY2" fmla="*/ 329439 h 329440"/>
              <a:gd name="connsiteX3" fmla="*/ 96254 w 10987241"/>
              <a:gd name="connsiteY3" fmla="*/ 329440 h 329440"/>
              <a:gd name="connsiteX4" fmla="*/ 0 w 10987241"/>
              <a:gd name="connsiteY4" fmla="*/ 0 h 32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7241" h="329440">
                <a:moveTo>
                  <a:pt x="0" y="0"/>
                </a:moveTo>
                <a:lnTo>
                  <a:pt x="10987241" y="0"/>
                </a:lnTo>
                <a:lnTo>
                  <a:pt x="10987241" y="329439"/>
                </a:lnTo>
                <a:lnTo>
                  <a:pt x="96254" y="329440"/>
                </a:lnTo>
                <a:lnTo>
                  <a:pt x="0" y="0"/>
                </a:lnTo>
                <a:close/>
              </a:path>
            </a:pathLst>
          </a:custGeom>
          <a:solidFill>
            <a:srgbClr val="004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CC0A8-A637-4468-A659-C32E1580B32D}"/>
              </a:ext>
            </a:extLst>
          </p:cNvPr>
          <p:cNvSpPr txBox="1"/>
          <p:nvPr/>
        </p:nvSpPr>
        <p:spPr>
          <a:xfrm>
            <a:off x="1408368" y="62312"/>
            <a:ext cx="105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 |  TRAIN  |  RETAIN  | 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6F54C-A059-4F1C-8CE1-101A9416B08E}"/>
              </a:ext>
            </a:extLst>
          </p:cNvPr>
          <p:cNvSpPr txBox="1"/>
          <p:nvPr/>
        </p:nvSpPr>
        <p:spPr>
          <a:xfrm>
            <a:off x="8718331" y="63066"/>
            <a:ext cx="312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OJT 2021 Contractor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D8095-F8C4-43E5-ABAA-ADD5EC9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601" y="510713"/>
            <a:ext cx="10266959" cy="68420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NCDOT OJT 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476F-61E7-4B1F-902A-6FA0F9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381" y="1465169"/>
            <a:ext cx="9944180" cy="5246373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1: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statewide annual OJT Training Goal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Timeline: 	November 2020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Contractor annual goal notification and acknowledgment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Timeline:	December 2020 – January 2021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Contractor SharePoint Access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Timeline:	Enrollment: 		February 2021- July 2021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Contractor Reporting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Timeline:	2020			Ongoing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2021			Staring March 2021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OJT Trainee Interviews Verification/ Interviews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Timeline:	2021	 		Staring February 2021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6: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Support, Monitoring, and Annual Closeout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Timeline:	January 2021- December 2021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4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R Update for FHWA Powerpoint Presentation" id="{313483AB-5EFE-48D1-9242-C316BE5515B5}" vid="{922CD95D-E96A-4609-80D3-270AD9620B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528122DE81D47923021F2B4E5E6B5" ma:contentTypeVersion="23" ma:contentTypeDescription="Create a new document." ma:contentTypeScope="" ma:versionID="01391fc20fa0d44056c3d8f31d64ed0c">
  <xsd:schema xmlns:xsd="http://www.w3.org/2001/XMLSchema" xmlns:xs="http://www.w3.org/2001/XMLSchema" xmlns:p="http://schemas.microsoft.com/office/2006/metadata/properties" xmlns:ns1="http://schemas.microsoft.com/sharepoint/v3" xmlns:ns2="a3906b11-0e7a-45c9-a15e-cc45412c70d8" xmlns:ns3="16f00c2e-ac5c-418b-9f13-a0771dbd417d" targetNamespace="http://schemas.microsoft.com/office/2006/metadata/properties" ma:root="true" ma:fieldsID="450cdcf200253484235d2cea0335ff13" ns1:_="" ns2:_="" ns3:_="">
    <xsd:import namespace="http://schemas.microsoft.com/sharepoint/v3"/>
    <xsd:import namespace="a3906b11-0e7a-45c9-a15e-cc45412c70d8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ilter" minOccurs="0"/>
                <xsd:element ref="ns3:_dlc_DocId" minOccurs="0"/>
                <xsd:element ref="ns3:_dlc_DocIdUrl" minOccurs="0"/>
                <xsd:element ref="ns3:_dlc_DocIdPersistId" minOccurs="0"/>
                <xsd:element ref="ns2:Order0" minOccurs="0"/>
                <xsd:element ref="ns1:URL" minOccurs="0"/>
                <xsd:element ref="ns3:SharedWithUsers" minOccurs="0"/>
                <xsd:element ref="ns2:UniqueID0" minOccurs="0"/>
                <xsd:element ref="ns2:Group" minOccurs="0"/>
                <xsd:element ref="ns2: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URL" ma:index="15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06b11-0e7a-45c9-a15e-cc45412c70d8" elementFormDefault="qualified">
    <xsd:import namespace="http://schemas.microsoft.com/office/2006/documentManagement/types"/>
    <xsd:import namespace="http://schemas.microsoft.com/office/infopath/2007/PartnerControls"/>
    <xsd:element name="Filter" ma:index="10" nillable="true" ma:displayName="Filter" ma:format="Dropdown" ma:internalName="Filter">
      <xsd:simpleType>
        <xsd:restriction base="dms:Choice">
          <xsd:enumeration value="Manual"/>
          <xsd:enumeration value="Newsletter"/>
          <xsd:enumeration value="Meeting Minutes"/>
          <xsd:enumeration value="Document"/>
          <xsd:enumeration value="Event"/>
          <xsd:enumeration value="OJTLinks"/>
        </xsd:restriction>
      </xsd:simpleType>
    </xsd:element>
    <xsd:element name="Order0" ma:index="14" nillable="true" ma:displayName="Order" ma:decimals="0" ma:internalName="Order0">
      <xsd:simpleType>
        <xsd:restriction base="dms:Number"/>
      </xsd:simpleType>
    </xsd:element>
    <xsd:element name="UniqueID0" ma:index="17" nillable="true" ma:displayName="UniqueID" ma:format="Dropdown" ma:internalName="UniqueID0">
      <xsd:simpleType>
        <xsd:restriction base="dms:Choice">
          <xsd:enumeration value="hcta-doclinks"/>
          <xsd:enumeration value="hcta-links"/>
          <xsd:enumeration value="ojt-doclinks"/>
          <xsd:enumeration value="ojt-links"/>
          <xsd:enumeration value="hcta-draft"/>
          <xsd:enumeration value="ojt-careers"/>
        </xsd:restriction>
      </xsd:simpleType>
    </xsd:element>
    <xsd:element name="Group" ma:index="18" nillable="true" ma:displayName="Group" ma:format="Dropdown" ma:internalName="Group">
      <xsd:simpleType>
        <xsd:restriction base="dms:Choice">
          <xsd:enumeration value="Highway Construction Trades Academy"/>
          <xsd:enumeration value="On-the-Job Training Program"/>
        </xsd:restriction>
      </xsd:simpleType>
    </xsd:element>
    <xsd:element name="FileType" ma:index="19" nillable="true" ma:displayName="File Type" ma:format="Dropdown" ma:internalName="FileType">
      <xsd:simpleType>
        <xsd:restriction base="dms:Choice">
          <xsd:enumeration value="Document"/>
          <xsd:enumeration value="Vide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a3906b11-0e7a-45c9-a15e-cc45412c70d8">10</Order0>
    <URL xmlns="http://schemas.microsoft.com/sharepoint/v3">
      <Url xsi:nil="true"/>
      <Description xsi:nil="true"/>
    </URL>
    <PublishingExpirationDate xmlns="http://schemas.microsoft.com/sharepoint/v3" xsi:nil="true"/>
    <PublishingStartDate xmlns="http://schemas.microsoft.com/sharepoint/v3" xsi:nil="true"/>
    <Filter xmlns="a3906b11-0e7a-45c9-a15e-cc45412c70d8">OJTLinks</Filter>
    <UniqueID0 xmlns="a3906b11-0e7a-45c9-a15e-cc45412c70d8">ojt-doclinks</UniqueID0>
    <Group xmlns="a3906b11-0e7a-45c9-a15e-cc45412c70d8">On-the-Job Training Program</Group>
    <FileType xmlns="a3906b11-0e7a-45c9-a15e-cc45412c70d8" xsi:nil="true"/>
  </documentManagement>
</p:properties>
</file>

<file path=customXml/itemProps1.xml><?xml version="1.0" encoding="utf-8"?>
<ds:datastoreItem xmlns:ds="http://schemas.openxmlformats.org/officeDocument/2006/customXml" ds:itemID="{B4383C8D-2342-455D-AC0B-24FA0171AC34}"/>
</file>

<file path=customXml/itemProps2.xml><?xml version="1.0" encoding="utf-8"?>
<ds:datastoreItem xmlns:ds="http://schemas.openxmlformats.org/officeDocument/2006/customXml" ds:itemID="{483B2A4C-6EE9-4E67-87B4-46C27AA690C0}"/>
</file>

<file path=customXml/itemProps3.xml><?xml version="1.0" encoding="utf-8"?>
<ds:datastoreItem xmlns:ds="http://schemas.openxmlformats.org/officeDocument/2006/customXml" ds:itemID="{5693DF28-80AA-4A47-AC64-69FEC79BD78C}"/>
</file>

<file path=customXml/itemProps4.xml><?xml version="1.0" encoding="utf-8"?>
<ds:datastoreItem xmlns:ds="http://schemas.openxmlformats.org/officeDocument/2006/customXml" ds:itemID="{DED9F15F-CF00-452B-8854-68F86334E169}"/>
</file>

<file path=customXml/itemProps5.xml><?xml version="1.0" encoding="utf-8"?>
<ds:datastoreItem xmlns:ds="http://schemas.openxmlformats.org/officeDocument/2006/customXml" ds:itemID="{49F81FD2-5762-48FE-8A5F-8DD5E744DF99}"/>
</file>

<file path=docProps/app.xml><?xml version="1.0" encoding="utf-8"?>
<Properties xmlns="http://schemas.openxmlformats.org/officeDocument/2006/extended-properties" xmlns:vt="http://schemas.openxmlformats.org/officeDocument/2006/docPropsVTypes">
  <Template>OCR Update for FHWA Powerpoint Presentation</Template>
  <TotalTime>2495</TotalTime>
  <Words>2381</Words>
  <Application>Microsoft Office PowerPoint</Application>
  <PresentationFormat>Widescreen</PresentationFormat>
  <Paragraphs>416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Office Theme</vt:lpstr>
      <vt:lpstr>On-the-Job Training Program Winter 2020 Contractor Meeting: Annual Closeout </vt:lpstr>
      <vt:lpstr> Agenda   </vt:lpstr>
      <vt:lpstr>Introduction </vt:lpstr>
      <vt:lpstr>Introduction </vt:lpstr>
      <vt:lpstr>Roles/Responsibilities</vt:lpstr>
      <vt:lpstr>Roles/Responsibilities</vt:lpstr>
      <vt:lpstr>2020 In Review</vt:lpstr>
      <vt:lpstr>(Cont.) 2020 In Review</vt:lpstr>
      <vt:lpstr>2021 NCDOT OJT Program Requirements</vt:lpstr>
      <vt:lpstr>Step 1: Statewide Annual OJT Training Goal</vt:lpstr>
      <vt:lpstr>*2021 Annual Goal Methodology </vt:lpstr>
      <vt:lpstr>2021 Annual Goal(s) </vt:lpstr>
      <vt:lpstr>2021 Annual Goal(s) </vt:lpstr>
      <vt:lpstr>Step 2: Contractor Annual Goal</vt:lpstr>
      <vt:lpstr>Step 3: Contractor NCID and SharePoint Access</vt:lpstr>
      <vt:lpstr>Step 4: Contractor Reporting </vt:lpstr>
      <vt:lpstr> Step 5: Required Supportive Services  </vt:lpstr>
      <vt:lpstr> Step 5 (Cont.): Required Supportive Services  </vt:lpstr>
      <vt:lpstr>Step 5 (Cont.): Required Supportive Services</vt:lpstr>
      <vt:lpstr>Step 5 (Cont.): OJT Trainee Interviews</vt:lpstr>
      <vt:lpstr>Step 6: Job Readiness Supportive Services, Monitoring and Annual Closeout</vt:lpstr>
      <vt:lpstr>Step 6 (Cont.): Job Readiness Supportive Services, Monitoring and Annual Closeout</vt:lpstr>
      <vt:lpstr>Step 6 (Cont.): Job Readiness Supportive Services, Monitoring and Annual Closeout</vt:lpstr>
      <vt:lpstr> Good Faith Efforts </vt:lpstr>
      <vt:lpstr> Good Faith Efforts (Cont.) </vt:lpstr>
      <vt:lpstr>Other Items</vt:lpstr>
      <vt:lpstr>Other Items</vt:lpstr>
      <vt:lpstr>PowerPoint Presentation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OJT Contractor Meeting Winter Closeout (Dec 2020)</dc:title>
  <dc:creator>Simpkins, Brittany E</dc:creator>
  <cp:lastModifiedBy>Hamilton, Ayanna N</cp:lastModifiedBy>
  <cp:revision>73</cp:revision>
  <dcterms:created xsi:type="dcterms:W3CDTF">2019-01-31T14:07:16Z</dcterms:created>
  <dcterms:modified xsi:type="dcterms:W3CDTF">2020-12-03T17:06:59Z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0x010100E1E528122DE81D47923021F2B4E5E6B5</vt:lpwstr>
  </property>
  <property fmtid="{D5CDD505-2E9C-101B-9397-08002B2CF9AE}" pid="3" name="Order">
    <vt:r8>3700</vt:r8>
  </property>
</Properties>
</file>